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5143500" type="screen16x9"/>
  <p:notesSz cx="6797675" cy="9926638"/>
  <p:defaultTextStyle>
    <a:defPPr>
      <a:defRPr lang="en-US"/>
    </a:defPPr>
    <a:lvl1pPr marL="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67B2"/>
    <a:srgbClr val="5DA9DD"/>
    <a:srgbClr val="FEF3D4"/>
    <a:srgbClr val="F8E08E"/>
    <a:srgbClr val="E8303B"/>
    <a:srgbClr val="383333"/>
    <a:srgbClr val="C26E68"/>
    <a:srgbClr val="0099D2"/>
    <a:srgbClr val="ED1C24"/>
    <a:srgbClr val="EF41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8" autoAdjust="0"/>
    <p:restoredTop sz="94660"/>
  </p:normalViewPr>
  <p:slideViewPr>
    <p:cSldViewPr snapToGrid="0" snapToObjects="1">
      <p:cViewPr>
        <p:scale>
          <a:sx n="62" d="100"/>
          <a:sy n="62" d="100"/>
        </p:scale>
        <p:origin x="1398" y="35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2538" y="90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25521-94A0-460B-B873-2E433DA52D80}" type="datetimeFigureOut">
              <a:rPr lang="en-GB" smtClean="0"/>
              <a:t>21/07/2019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DDCCF-4F6E-433A-B627-E700498FE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996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A0E64C-1FF6-4284-884E-4E71141A5529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F2E13-8619-4D2E-8693-F641DD56A4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066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6998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222" y="4583997"/>
            <a:ext cx="9260762" cy="5595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2844" y="205979"/>
            <a:ext cx="8018313" cy="857250"/>
          </a:xfrm>
        </p:spPr>
        <p:txBody>
          <a:bodyPr>
            <a:normAutofit/>
          </a:bodyPr>
          <a:lstStyle>
            <a:lvl1pPr>
              <a:defRPr sz="3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2844" y="1200152"/>
            <a:ext cx="8018313" cy="3394472"/>
          </a:xfrm>
        </p:spPr>
        <p:txBody>
          <a:bodyPr vert="eaVert"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617" y="4583996"/>
            <a:ext cx="3248766" cy="6351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222" y="4583997"/>
            <a:ext cx="9260762" cy="5595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617" y="4583996"/>
            <a:ext cx="3248766" cy="6351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222" y="4583997"/>
            <a:ext cx="9260762" cy="5595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97821"/>
            <a:ext cx="7772400" cy="1102519"/>
          </a:xfrm>
        </p:spPr>
        <p:txBody>
          <a:bodyPr/>
          <a:lstStyle>
            <a:lvl1pPr>
              <a:defRPr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AU" dirty="0"/>
              <a:t>CLICK TO ENTER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1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Click to enter presenter name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312" y="81632"/>
            <a:ext cx="2975376" cy="14345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617" y="4583996"/>
            <a:ext cx="3248766" cy="6351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222" y="4583997"/>
            <a:ext cx="9260762" cy="5595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2860" y="205979"/>
            <a:ext cx="8018280" cy="857250"/>
          </a:xfrm>
        </p:spPr>
        <p:txBody>
          <a:bodyPr>
            <a:normAutofit/>
          </a:bodyPr>
          <a:lstStyle>
            <a:lvl1pPr>
              <a:defRPr sz="3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60" y="1200152"/>
            <a:ext cx="8018280" cy="3394472"/>
          </a:xfrm>
        </p:spPr>
        <p:txBody>
          <a:bodyPr/>
          <a:lstStyle>
            <a:lvl1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617" y="4583996"/>
            <a:ext cx="3248766" cy="6351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222" y="4583997"/>
            <a:ext cx="9260762" cy="5595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3305177"/>
            <a:ext cx="7772400" cy="1021556"/>
          </a:xfrm>
        </p:spPr>
        <p:txBody>
          <a:bodyPr anchor="t"/>
          <a:lstStyle>
            <a:lvl1pPr algn="l">
              <a:defRPr sz="3000" b="1" cap="all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617" y="4583996"/>
            <a:ext cx="3248766" cy="6351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222" y="4583997"/>
            <a:ext cx="9260762" cy="5595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2898" y="205979"/>
            <a:ext cx="8298205" cy="857250"/>
          </a:xfrm>
        </p:spPr>
        <p:txBody>
          <a:bodyPr>
            <a:normAutofit/>
          </a:bodyPr>
          <a:lstStyle>
            <a:lvl1pPr>
              <a:defRPr sz="3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898" y="1200152"/>
            <a:ext cx="3836708" cy="3394472"/>
          </a:xfrm>
        </p:spPr>
        <p:txBody>
          <a:bodyPr/>
          <a:lstStyle>
            <a:lvl1pPr>
              <a:defRPr sz="2100">
                <a:latin typeface="Franklin Gothic Book" panose="020B0503020102020204" pitchFamily="34" charset="0"/>
              </a:defRPr>
            </a:lvl1pPr>
            <a:lvl2pPr>
              <a:defRPr sz="1800">
                <a:latin typeface="Franklin Gothic Book" panose="020B0503020102020204" pitchFamily="34" charset="0"/>
              </a:defRPr>
            </a:lvl2pPr>
            <a:lvl3pPr>
              <a:defRPr sz="1500">
                <a:latin typeface="Franklin Gothic Book" panose="020B0503020102020204" pitchFamily="34" charset="0"/>
              </a:defRPr>
            </a:lvl3pPr>
            <a:lvl4pPr>
              <a:defRPr sz="1350">
                <a:latin typeface="Franklin Gothic Book" panose="020B0503020102020204" pitchFamily="34" charset="0"/>
              </a:defRPr>
            </a:lvl4pPr>
            <a:lvl5pPr>
              <a:defRPr sz="1350">
                <a:latin typeface="Franklin Gothic Book" panose="020B0503020102020204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2502" y="1200152"/>
            <a:ext cx="4038600" cy="3394472"/>
          </a:xfrm>
        </p:spPr>
        <p:txBody>
          <a:bodyPr/>
          <a:lstStyle>
            <a:lvl1pPr>
              <a:defRPr sz="21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 sz="1800"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 sz="1500"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 sz="1350"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 sz="1350"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617" y="4583996"/>
            <a:ext cx="3248766" cy="6351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222" y="4583997"/>
            <a:ext cx="9260762" cy="5595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2844" y="205979"/>
            <a:ext cx="8018313" cy="857250"/>
          </a:xfrm>
        </p:spPr>
        <p:txBody>
          <a:bodyPr>
            <a:normAutofit/>
          </a:bodyPr>
          <a:lstStyle>
            <a:lvl1pPr>
              <a:defRPr sz="3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241" y="1151336"/>
            <a:ext cx="3838296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241" y="1631156"/>
            <a:ext cx="3838296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39383" y="1151336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39383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617" y="4583996"/>
            <a:ext cx="3248766" cy="6351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222" y="4583997"/>
            <a:ext cx="9260762" cy="5595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2844" y="205979"/>
            <a:ext cx="8018313" cy="857250"/>
          </a:xfrm>
        </p:spPr>
        <p:txBody>
          <a:bodyPr>
            <a:normAutofit/>
          </a:bodyPr>
          <a:lstStyle>
            <a:lvl1pPr>
              <a:defRPr sz="3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617" y="4583996"/>
            <a:ext cx="3248766" cy="6351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222" y="4583997"/>
            <a:ext cx="9260762" cy="5595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7973" y="204788"/>
            <a:ext cx="2797026" cy="871538"/>
          </a:xfrm>
        </p:spPr>
        <p:txBody>
          <a:bodyPr anchor="b"/>
          <a:lstStyle>
            <a:lvl1pPr algn="l">
              <a:defRPr sz="15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4504" y="204790"/>
            <a:ext cx="5111750" cy="4389835"/>
          </a:xfrm>
        </p:spPr>
        <p:txBody>
          <a:bodyPr/>
          <a:lstStyle>
            <a:lvl1pPr>
              <a:defRPr sz="24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 sz="2100"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 sz="1800"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 sz="1500"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 sz="1500"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973" y="1076328"/>
            <a:ext cx="2797026" cy="3518297"/>
          </a:xfrm>
        </p:spPr>
        <p:txBody>
          <a:bodyPr/>
          <a:lstStyle>
            <a:lvl1pPr marL="0" indent="0">
              <a:buNone/>
              <a:defRPr sz="105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617" y="4583996"/>
            <a:ext cx="3248766" cy="6351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222" y="4583997"/>
            <a:ext cx="9260762" cy="5595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0" y="3600451"/>
            <a:ext cx="5486400" cy="425054"/>
          </a:xfrm>
        </p:spPr>
        <p:txBody>
          <a:bodyPr anchor="b"/>
          <a:lstStyle>
            <a:lvl1pPr algn="l">
              <a:defRPr sz="15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9581"/>
            <a:ext cx="5486400" cy="3086100"/>
          </a:xfrm>
        </p:spPr>
        <p:txBody>
          <a:bodyPr/>
          <a:lstStyle>
            <a:lvl1pPr marL="0" indent="0">
              <a:buNone/>
              <a:defRPr sz="2400">
                <a:latin typeface="Franklin Gothic Book" panose="020B05030201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4025505"/>
            <a:ext cx="5486400" cy="603647"/>
          </a:xfrm>
        </p:spPr>
        <p:txBody>
          <a:bodyPr/>
          <a:lstStyle>
            <a:lvl1pPr marL="0" indent="0">
              <a:buNone/>
              <a:defRPr sz="105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617" y="4583996"/>
            <a:ext cx="3248766" cy="63513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2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206DA-4705-844F-8F0B-F43945BCDB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60" r:id="rId11"/>
  </p:sldLayoutIdLst>
  <p:txStyles>
    <p:titleStyle>
      <a:lvl1pPr algn="ctr" defTabSz="342900" rtl="0" eaLnBrk="1" latinLnBrk="0" hangingPunct="1">
        <a:spcBef>
          <a:spcPct val="0"/>
        </a:spcBef>
        <a:buNone/>
        <a:defRPr sz="3000" b="1" kern="1200">
          <a:solidFill>
            <a:srgbClr val="E8303B"/>
          </a:solidFill>
          <a:latin typeface="Franklin Gothic Book" panose="020B0503020102020204" pitchFamily="34" charset="0"/>
          <a:ea typeface="+mj-ea"/>
          <a:cs typeface="Arial" pitchFamily="34" charset="0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381" y="1597821"/>
            <a:ext cx="9101619" cy="1102519"/>
          </a:xfrm>
        </p:spPr>
        <p:txBody>
          <a:bodyPr>
            <a:normAutofit fontScale="90000"/>
          </a:bodyPr>
          <a:lstStyle/>
          <a:p>
            <a:r>
              <a:rPr lang="en-US" dirty="0"/>
              <a:t>Sexual health education in a digital savvy adolescent generation: Efficacy of gamified learning in a low-tech setting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1"/>
            <a:ext cx="6468866" cy="853397"/>
          </a:xfrm>
        </p:spPr>
        <p:txBody>
          <a:bodyPr/>
          <a:lstStyle/>
          <a:p>
            <a:r>
              <a:rPr lang="en-US" dirty="0"/>
              <a:t>Hussein Haruna</a:t>
            </a:r>
          </a:p>
          <a:p>
            <a:r>
              <a:rPr lang="en-US" sz="1500" dirty="0"/>
              <a:t>Faculty of Education, The University of Hong Kong.</a:t>
            </a:r>
          </a:p>
          <a:p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485900" y="3875810"/>
            <a:ext cx="6400800" cy="40735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rgbClr val="383333"/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Share your thoughts on this presentation with </a:t>
            </a:r>
            <a:r>
              <a:rPr lang="en-US" sz="1500" b="1" dirty="0">
                <a:solidFill>
                  <a:srgbClr val="FF0000"/>
                </a:solidFill>
              </a:rPr>
              <a:t>#IAS2019</a:t>
            </a:r>
          </a:p>
        </p:txBody>
      </p:sp>
    </p:spTree>
    <p:extLst>
      <p:ext uri="{BB962C8B-B14F-4D97-AF65-F5344CB8AC3E}">
        <p14:creationId xmlns:p14="http://schemas.microsoft.com/office/powerpoint/2010/main" val="3565225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2557" y="21190"/>
            <a:ext cx="4382805" cy="527686"/>
          </a:xfrm>
        </p:spPr>
        <p:txBody>
          <a:bodyPr>
            <a:normAutofit/>
          </a:bodyPr>
          <a:lstStyle/>
          <a:p>
            <a:r>
              <a:rPr lang="en-GB" sz="2700" dirty="0"/>
              <a:t>Introduction (Rationale)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635932E-F0E5-437E-A589-A98E0131E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679837"/>
            <a:ext cx="9143999" cy="391478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With the number of young people due to double in Africa by 2050, increased efforts will be needed to prevent risk sexual </a:t>
            </a:r>
            <a:r>
              <a:rPr lang="en-US" dirty="0" err="1"/>
              <a:t>behaviours</a:t>
            </a:r>
            <a:r>
              <a:rPr lang="en-US" dirty="0"/>
              <a:t> among young people from rising (UNICEF, 2017).</a:t>
            </a:r>
          </a:p>
          <a:p>
            <a:r>
              <a:rPr lang="en-US" dirty="0"/>
              <a:t>Various political, economic, and sociocultural factors restrict the delivery of sexual health information and services; </a:t>
            </a:r>
          </a:p>
          <a:p>
            <a:r>
              <a:rPr lang="en-US" dirty="0"/>
              <a:t>Healthcare workers often act as a barrier to care by failing to provide young people with supportive, nonjudgmental, youth-appropriate services.</a:t>
            </a:r>
          </a:p>
          <a:p>
            <a:r>
              <a:rPr lang="en-US" dirty="0"/>
              <a:t>With a lack of standardized, evidenced-based sexual health education programs in the developing countries, the future of comprehensive sexual health education is moving toward smartphone apps. </a:t>
            </a:r>
          </a:p>
          <a:p>
            <a:r>
              <a:rPr lang="en-US" dirty="0"/>
              <a:t>Use of mobile apps, especially for vulnerable populations and conservative societies, can be more effective because of privacy and widespread dissemination of sexual health information (</a:t>
            </a:r>
            <a:r>
              <a:rPr lang="en-US" dirty="0" err="1"/>
              <a:t>Brayboy</a:t>
            </a:r>
            <a:r>
              <a:rPr lang="en-US" dirty="0"/>
              <a:t>, 2018).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749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87"/>
            <a:ext cx="8229600" cy="472115"/>
          </a:xfrm>
        </p:spPr>
        <p:txBody>
          <a:bodyPr>
            <a:normAutofit fontScale="90000"/>
          </a:bodyPr>
          <a:lstStyle/>
          <a:p>
            <a:r>
              <a:rPr lang="en-US" dirty="0"/>
              <a:t>The Effectiveness of Gamified Learning Platforms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038" y="481602"/>
            <a:ext cx="7979168" cy="4113023"/>
          </a:xfrm>
        </p:spPr>
        <p:txBody>
          <a:bodyPr>
            <a:normAutofit fontScale="77500" lnSpcReduction="20000"/>
          </a:bodyPr>
          <a:lstStyle/>
          <a:p>
            <a:r>
              <a:rPr lang="en-US" sz="2250" dirty="0"/>
              <a:t>In Sub-Saharan Africa (SSA), many of the adolescents have little knowledge about sexual and reproductive health (Sadiq Sani et al., 2018), which results in increase of unhealthy sexual behaviors. </a:t>
            </a:r>
          </a:p>
          <a:p>
            <a:r>
              <a:rPr lang="en-US" sz="2250" dirty="0"/>
              <a:t>The increase in unhealthy sexual behaviors among adolescent students has sparked alarm. </a:t>
            </a:r>
          </a:p>
          <a:p>
            <a:r>
              <a:rPr lang="en-US" sz="2250" dirty="0"/>
              <a:t>In 2015, the report on HIV/AIDS in SSA showed that </a:t>
            </a:r>
            <a:r>
              <a:rPr lang="en-US" sz="2250" b="1" dirty="0">
                <a:solidFill>
                  <a:srgbClr val="4267B2"/>
                </a:solidFill>
              </a:rPr>
              <a:t>adolescents aged 15–19 years accounted for 37% of new infections </a:t>
            </a:r>
            <a:r>
              <a:rPr lang="en-US" sz="2250" dirty="0"/>
              <a:t>(UNAIDS, 2016). </a:t>
            </a:r>
          </a:p>
          <a:p>
            <a:r>
              <a:rPr lang="en-US" sz="2250" dirty="0"/>
              <a:t>These alarming statistics have resulted in appeals for public health interventions aimed to address the increasing level of STIs (including HIV/AIDS) and other risk sexual behaviors. </a:t>
            </a:r>
          </a:p>
          <a:p>
            <a:r>
              <a:rPr lang="en-US" sz="2250" dirty="0"/>
              <a:t>Inevitably, it has become an area of interest for global public health researchers aiming to find innovative approaches to promoting better healthy sexual outcomes (</a:t>
            </a:r>
            <a:r>
              <a:rPr lang="en-US" sz="2250" dirty="0" err="1"/>
              <a:t>D’Cruz</a:t>
            </a:r>
            <a:r>
              <a:rPr lang="en-US" sz="2250" dirty="0"/>
              <a:t> et al., 2015).</a:t>
            </a:r>
          </a:p>
          <a:p>
            <a:r>
              <a:rPr lang="en-US" sz="2250" dirty="0"/>
              <a:t>Thus, digital health technology has great potential for educating today’s digitally oriented adolescents about sexual and reproductive health.</a:t>
            </a:r>
          </a:p>
          <a:p>
            <a:r>
              <a:rPr lang="en-US" sz="2250" dirty="0"/>
              <a:t>Digital health gamified learning platforms could make the promotion of the sexual well-being of adolescents more effective (Chu, 2015).</a:t>
            </a:r>
          </a:p>
        </p:txBody>
      </p:sp>
    </p:spTree>
    <p:extLst>
      <p:ext uri="{BB962C8B-B14F-4D97-AF65-F5344CB8AC3E}">
        <p14:creationId xmlns:p14="http://schemas.microsoft.com/office/powerpoint/2010/main" val="662151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2C726-8A26-4C93-97D5-0F47965E6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1557" y="-3852"/>
            <a:ext cx="4830138" cy="412250"/>
          </a:xfrm>
        </p:spPr>
        <p:txBody>
          <a:bodyPr>
            <a:normAutofit fontScale="90000"/>
          </a:bodyPr>
          <a:lstStyle/>
          <a:p>
            <a:r>
              <a:rPr lang="en-GB" dirty="0"/>
              <a:t>Results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88BC58-25F7-49D3-8B87-83CAFF5D3D3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8903" y="495559"/>
            <a:ext cx="374107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50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The results indicate a statistical significance increase of </a:t>
            </a:r>
            <a:r>
              <a:rPr lang="en-US" sz="1650" b="1" dirty="0">
                <a:solidFill>
                  <a:schemeClr val="accent2"/>
                </a:solidFill>
                <a:latin typeface="Open Sans"/>
                <a:ea typeface="Open Sans"/>
                <a:cs typeface="Open Sans"/>
                <a:sym typeface="Open Sans"/>
              </a:rPr>
              <a:t>sexual health knowledge acquisition </a:t>
            </a:r>
            <a:r>
              <a:rPr lang="en-US" sz="1650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in the mean scores from </a:t>
            </a:r>
            <a:r>
              <a:rPr lang="en-US" sz="1650" b="1" dirty="0">
                <a:solidFill>
                  <a:srgbClr val="C00000"/>
                </a:solidFill>
                <a:latin typeface="Open Sans"/>
                <a:ea typeface="Open Sans"/>
                <a:cs typeface="Open Sans"/>
                <a:sym typeface="Open Sans"/>
              </a:rPr>
              <a:t>pre-intervention</a:t>
            </a:r>
            <a:r>
              <a:rPr lang="en-US" sz="1650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 (M = 26.40, SD = 7. 296) to </a:t>
            </a:r>
            <a:r>
              <a:rPr lang="en-US" sz="1650" b="1" dirty="0">
                <a:solidFill>
                  <a:srgbClr val="C00000"/>
                </a:solidFill>
                <a:latin typeface="Open Sans"/>
                <a:ea typeface="Open Sans"/>
                <a:cs typeface="Open Sans"/>
                <a:sym typeface="Open Sans"/>
              </a:rPr>
              <a:t>post-intervention</a:t>
            </a:r>
            <a:r>
              <a:rPr lang="en-US" sz="1650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 (M = 74.12, SD = 16.210); t (347) = 52.230, p &lt; 0.001). </a:t>
            </a:r>
            <a:endParaRPr lang="en-GB" sz="1650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399121E-733D-426B-8DFE-D3215FE4F9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2428333"/>
              </p:ext>
            </p:extLst>
          </p:nvPr>
        </p:nvGraphicFramePr>
        <p:xfrm>
          <a:off x="216519" y="2571750"/>
          <a:ext cx="3083495" cy="204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Prism 8" r:id="rId3" imgW="7825344" imgH="5164156" progId="Prism8.Document">
                  <p:embed/>
                </p:oleObj>
              </mc:Choice>
              <mc:Fallback>
                <p:oleObj name="Prism 8" r:id="rId3" imgW="7825344" imgH="5164156" progId="Prism8.Document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332D5D00-38F6-4757-AEE1-BDC36FD660A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519" y="2571750"/>
                        <a:ext cx="3083495" cy="20425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834D538-3974-4CB1-910A-E2FB2FF4E40C}"/>
              </a:ext>
            </a:extLst>
          </p:cNvPr>
          <p:cNvSpPr txBox="1"/>
          <p:nvPr/>
        </p:nvSpPr>
        <p:spPr>
          <a:xfrm>
            <a:off x="3775752" y="643419"/>
            <a:ext cx="531687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US" sz="1800" dirty="0"/>
              <a:t>Moreover, feedback from experimental conditions indicates that the two experimental conditions significantly improved the students’ motivation.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US" sz="1800" dirty="0"/>
              <a:t>The gamified conditions also boosted their attitude change, enhanced their knowledge acquisition, and fostered their engagement in active learning.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US" sz="1800" dirty="0"/>
              <a:t>In contrast, the traditional teaching method was shown to have largely failed to add value or generate students’ interest to engage in active learning. 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US" sz="1800" dirty="0"/>
              <a:t>This could be the benefits of combining the constructs of motivation and engagement features in the digital gamified-learning-platforms resulted in improved knowledge gain and attitude change.</a:t>
            </a:r>
          </a:p>
        </p:txBody>
      </p:sp>
    </p:spTree>
    <p:extLst>
      <p:ext uri="{BB962C8B-B14F-4D97-AF65-F5344CB8AC3E}">
        <p14:creationId xmlns:p14="http://schemas.microsoft.com/office/powerpoint/2010/main" val="1849990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18478-E8B3-4A8C-BAA3-A4A776D3C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339"/>
            <a:ext cx="8229600" cy="687872"/>
          </a:xfrm>
        </p:spPr>
        <p:txBody>
          <a:bodyPr/>
          <a:lstStyle/>
          <a:p>
            <a:r>
              <a:rPr lang="en-GB" dirty="0"/>
              <a:t>Conclusion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248D9-F49F-40E0-8A75-E5145F24D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51" y="589480"/>
            <a:ext cx="8957780" cy="3995363"/>
          </a:xfrm>
        </p:spPr>
        <p:txBody>
          <a:bodyPr>
            <a:normAutofit fontScale="25000" lnSpcReduction="20000"/>
          </a:bodyPr>
          <a:lstStyle/>
          <a:p>
            <a:endParaRPr lang="en-US" sz="2250" dirty="0"/>
          </a:p>
          <a:p>
            <a:r>
              <a:rPr lang="en-US" sz="7200" dirty="0">
                <a:solidFill>
                  <a:schemeClr val="tx1"/>
                </a:solidFill>
                <a:ea typeface="+mj-ea"/>
              </a:rPr>
              <a:t>The design process used for the development of innovative gamified learning platforms for </a:t>
            </a:r>
            <a:r>
              <a:rPr lang="en-US" sz="7200" b="1" dirty="0">
                <a:solidFill>
                  <a:srgbClr val="4267B2"/>
                </a:solidFill>
                <a:ea typeface="+mj-ea"/>
              </a:rPr>
              <a:t>sexual health education suited to an area of SSA where technology is limited. </a:t>
            </a:r>
          </a:p>
          <a:p>
            <a:r>
              <a:rPr lang="en-US" sz="7200" dirty="0">
                <a:solidFill>
                  <a:schemeClr val="tx1"/>
                </a:solidFill>
                <a:ea typeface="+mj-ea"/>
              </a:rPr>
              <a:t>The study confirms that if used in a positive way, gamified learning pedagogies can be </a:t>
            </a:r>
            <a:r>
              <a:rPr lang="en-US" sz="7200" b="1" dirty="0">
                <a:solidFill>
                  <a:srgbClr val="4267B2"/>
                </a:solidFill>
                <a:ea typeface="+mj-ea"/>
              </a:rPr>
              <a:t>powerful educational tools in low resource settings and regions where discussions about sexual issues are taboo </a:t>
            </a:r>
            <a:r>
              <a:rPr lang="en-US" sz="7200" dirty="0">
                <a:solidFill>
                  <a:schemeClr val="tx1"/>
                </a:solidFill>
                <a:ea typeface="+mj-ea"/>
              </a:rPr>
              <a:t>for adolescents vulnerable to high-risk sexual behaviour.</a:t>
            </a:r>
          </a:p>
          <a:p>
            <a:r>
              <a:rPr lang="en-US" sz="7200" dirty="0">
                <a:solidFill>
                  <a:schemeClr val="tx1"/>
                </a:solidFill>
                <a:ea typeface="+mj-ea"/>
              </a:rPr>
              <a:t>These results suggest that digital gamified learning for sexual health education have a </a:t>
            </a:r>
            <a:r>
              <a:rPr lang="en-US" sz="7200" b="1" dirty="0">
                <a:solidFill>
                  <a:srgbClr val="4267B2"/>
                </a:solidFill>
                <a:ea typeface="+mj-ea"/>
              </a:rPr>
              <a:t>potential of fostering sexual and reproductive health education </a:t>
            </a:r>
            <a:r>
              <a:rPr lang="en-US" sz="7200" dirty="0">
                <a:solidFill>
                  <a:schemeClr val="tx1"/>
                </a:solidFill>
                <a:ea typeface="+mj-ea"/>
              </a:rPr>
              <a:t>necessary for positive changes in healthy sexual behaviour, attitude, and practices among today’s digitally-savvy adolescents in SSA. </a:t>
            </a:r>
          </a:p>
          <a:p>
            <a:r>
              <a:rPr lang="en-US" sz="7200" dirty="0">
                <a:solidFill>
                  <a:schemeClr val="tx1"/>
                </a:solidFill>
                <a:ea typeface="+mj-ea"/>
              </a:rPr>
              <a:t>It can reduce misinformation and increase critical thinking, enhance communication skills, and self-confidence. </a:t>
            </a:r>
          </a:p>
          <a:p>
            <a:r>
              <a:rPr lang="en-US" sz="7200" dirty="0">
                <a:solidFill>
                  <a:schemeClr val="tx1"/>
                </a:solidFill>
                <a:ea typeface="+mj-ea"/>
              </a:rPr>
              <a:t>Equipped with such education, young people can make </a:t>
            </a:r>
            <a:r>
              <a:rPr lang="en-US" sz="7200" b="1" dirty="0">
                <a:solidFill>
                  <a:srgbClr val="4267B2"/>
                </a:solidFill>
                <a:ea typeface="+mj-ea"/>
              </a:rPr>
              <a:t>informed and smart choices </a:t>
            </a:r>
            <a:r>
              <a:rPr lang="en-US" sz="7200" dirty="0">
                <a:solidFill>
                  <a:schemeClr val="tx1"/>
                </a:solidFill>
                <a:ea typeface="+mj-ea"/>
              </a:rPr>
              <a:t>regarding their sexual relationships and reduce their chances of engaging in risky sexual behaviour. </a:t>
            </a:r>
          </a:p>
          <a:p>
            <a:r>
              <a:rPr lang="en-US" sz="7200" dirty="0">
                <a:solidFill>
                  <a:schemeClr val="tx1"/>
                </a:solidFill>
                <a:ea typeface="+mj-ea"/>
              </a:rPr>
              <a:t>Thus, this study could serve as a </a:t>
            </a:r>
            <a:r>
              <a:rPr lang="en-US" sz="7200" b="1" dirty="0">
                <a:solidFill>
                  <a:srgbClr val="4267B2"/>
                </a:solidFill>
                <a:ea typeface="+mj-ea"/>
              </a:rPr>
              <a:t>starting point and the potential guideline </a:t>
            </a:r>
            <a:r>
              <a:rPr lang="en-US" sz="7200" dirty="0">
                <a:solidFill>
                  <a:schemeClr val="tx1"/>
                </a:solidFill>
                <a:ea typeface="+mj-ea"/>
              </a:rPr>
              <a:t>for the development and use of gamified learning platforms in the SSA context.</a:t>
            </a:r>
          </a:p>
        </p:txBody>
      </p:sp>
    </p:spTree>
    <p:extLst>
      <p:ext uri="{BB962C8B-B14F-4D97-AF65-F5344CB8AC3E}">
        <p14:creationId xmlns:p14="http://schemas.microsoft.com/office/powerpoint/2010/main" val="933127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 result for thank you in many languages images">
            <a:extLst>
              <a:ext uri="{FF2B5EF4-FFF2-40B4-BE49-F238E27FC236}">
                <a16:creationId xmlns:a16="http://schemas.microsoft.com/office/drawing/2014/main" id="{E9D90F97-57A8-43E5-A46C-C380400BC4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85" y="1"/>
            <a:ext cx="7781234" cy="4552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7676874"/>
      </p:ext>
    </p:extLst>
  </p:cSld>
  <p:clrMapOvr>
    <a:masterClrMapping/>
  </p:clrMapOvr>
</p:sld>
</file>

<file path=ppt/theme/theme1.xml><?xml version="1.0" encoding="utf-8"?>
<a:theme xmlns:a="http://schemas.openxmlformats.org/drawingml/2006/main" name="AIDS 2016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ADBD3347-1A0F-45F0-B4B5-B886B317FA11}" vid="{2289ECF3-0365-4EFC-8344-95011E66FD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AIDS2016_template</Template>
  <TotalTime>16159</TotalTime>
  <Words>695</Words>
  <Application>Microsoft Office PowerPoint</Application>
  <PresentationFormat>On-screen Show (16:9)</PresentationFormat>
  <Paragraphs>32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Franklin Gothic Book</vt:lpstr>
      <vt:lpstr>Open Sans</vt:lpstr>
      <vt:lpstr>Raleway</vt:lpstr>
      <vt:lpstr>AIDS 2016_Template</vt:lpstr>
      <vt:lpstr>GraphPad Prism 8 Project</vt:lpstr>
      <vt:lpstr>PowerPoint Presentation</vt:lpstr>
      <vt:lpstr>Sexual health education in a digital savvy adolescent generation: Efficacy of gamified learning in a low-tech setting</vt:lpstr>
      <vt:lpstr>Introduction (Rationale) </vt:lpstr>
      <vt:lpstr>The Effectiveness of Gamified Learning Platforms</vt:lpstr>
      <vt:lpstr>Results</vt:lpstr>
      <vt:lpstr>Conclusion 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Entwistle</dc:creator>
  <cp:lastModifiedBy>haruna hussein</cp:lastModifiedBy>
  <cp:revision>60</cp:revision>
  <cp:lastPrinted>2017-01-16T15:31:13Z</cp:lastPrinted>
  <dcterms:created xsi:type="dcterms:W3CDTF">2017-01-13T09:09:35Z</dcterms:created>
  <dcterms:modified xsi:type="dcterms:W3CDTF">2019-07-22T14:30:50Z</dcterms:modified>
</cp:coreProperties>
</file>